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2"/>
  </p:notesMasterIdLst>
  <p:sldIdLst>
    <p:sldId id="256" r:id="rId2"/>
    <p:sldId id="318" r:id="rId3"/>
    <p:sldId id="288" r:id="rId4"/>
    <p:sldId id="339" r:id="rId5"/>
    <p:sldId id="321" r:id="rId6"/>
    <p:sldId id="290" r:id="rId7"/>
    <p:sldId id="323" r:id="rId8"/>
    <p:sldId id="346" r:id="rId9"/>
    <p:sldId id="324" r:id="rId10"/>
    <p:sldId id="325" r:id="rId11"/>
    <p:sldId id="326" r:id="rId12"/>
    <p:sldId id="340" r:id="rId13"/>
    <p:sldId id="292" r:id="rId14"/>
    <p:sldId id="347" r:id="rId15"/>
    <p:sldId id="348" r:id="rId16"/>
    <p:sldId id="349" r:id="rId17"/>
    <p:sldId id="341" r:id="rId18"/>
    <p:sldId id="357" r:id="rId19"/>
    <p:sldId id="358" r:id="rId20"/>
    <p:sldId id="361" r:id="rId21"/>
    <p:sldId id="297" r:id="rId22"/>
    <p:sldId id="359" r:id="rId23"/>
    <p:sldId id="362" r:id="rId24"/>
    <p:sldId id="388" r:id="rId25"/>
    <p:sldId id="300" r:id="rId26"/>
    <p:sldId id="367" r:id="rId27"/>
    <p:sldId id="368" r:id="rId28"/>
    <p:sldId id="371" r:id="rId29"/>
    <p:sldId id="372" r:id="rId30"/>
    <p:sldId id="374" r:id="rId31"/>
    <p:sldId id="375" r:id="rId32"/>
    <p:sldId id="379" r:id="rId33"/>
    <p:sldId id="381" r:id="rId34"/>
    <p:sldId id="382" r:id="rId35"/>
    <p:sldId id="383" r:id="rId36"/>
    <p:sldId id="350" r:id="rId37"/>
    <p:sldId id="344" r:id="rId38"/>
    <p:sldId id="307" r:id="rId39"/>
    <p:sldId id="308" r:id="rId40"/>
    <p:sldId id="360" r:id="rId41"/>
    <p:sldId id="385" r:id="rId42"/>
    <p:sldId id="386" r:id="rId43"/>
    <p:sldId id="387" r:id="rId44"/>
    <p:sldId id="345" r:id="rId45"/>
    <p:sldId id="310" r:id="rId46"/>
    <p:sldId id="311" r:id="rId47"/>
    <p:sldId id="384" r:id="rId48"/>
    <p:sldId id="353" r:id="rId49"/>
    <p:sldId id="389" r:id="rId50"/>
    <p:sldId id="279" r:id="rId5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entury Gothic" panose="020B0502020202020204" pitchFamily="34" charset="0"/>
      <p:regular r:id="rId57"/>
      <p:bold r:id="rId58"/>
      <p:italic r:id="rId59"/>
      <p:boldItalic r:id="rId60"/>
    </p:embeddedFont>
    <p:embeddedFont>
      <p:font typeface="Roboto Slab" panose="020B0604020202020204" charset="0"/>
      <p:regular r:id="rId61"/>
      <p:bold r:id="rId62"/>
    </p:embeddedFont>
    <p:embeddedFont>
      <p:font typeface="Source Sans Pro" panose="020B0503030403020204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82B46A-234F-42F0-A5B8-46A38745DFA2}">
  <a:tblStyle styleId="{B782B46A-234F-42F0-A5B8-46A38745DF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65135" autoAdjust="0"/>
  </p:normalViewPr>
  <p:slideViewPr>
    <p:cSldViewPr snapToGrid="0">
      <p:cViewPr varScale="1">
        <p:scale>
          <a:sx n="97" d="100"/>
          <a:sy n="97" d="100"/>
        </p:scale>
        <p:origin x="21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93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66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7608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 – criminals learn new methods and techniques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Monetize – monetize their skills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Trade – trade their exploits/tools, drugs, weapons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Communicate – communicate with other criminals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learn a lot on engaging with these communities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intelligence from dark web isn’t available anywhere else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Identify attackers,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vulnerability prioritization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planning and recon stages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Takes a lot of time, If done properly, it can even identify attacks in planning and recon stages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413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People data – personal PII</a:t>
            </a:r>
          </a:p>
        </p:txBody>
      </p:sp>
    </p:spTree>
    <p:extLst>
      <p:ext uri="{BB962C8B-B14F-4D97-AF65-F5344CB8AC3E}">
        <p14:creationId xmlns:p14="http://schemas.microsoft.com/office/powerpoint/2010/main" val="2707583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Bank data – credit cards</a:t>
            </a:r>
          </a:p>
        </p:txBody>
      </p:sp>
    </p:spTree>
    <p:extLst>
      <p:ext uri="{BB962C8B-B14F-4D97-AF65-F5344CB8AC3E}">
        <p14:creationId xmlns:p14="http://schemas.microsoft.com/office/powerpoint/2010/main" val="1843725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PII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57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568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Research mindset - Answering 5 basic questions – who, what, when, where, why, how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 is it about?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happened?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When did it happened?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did it happen?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did it happen?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did it happen?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69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812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2896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of gathering intelligence through publicly available source</a:t>
            </a:r>
          </a:p>
          <a:p>
            <a:pPr marL="13970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bad – theft, scams, social engineering, kidnapping, 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endParaRPr lang="en-US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good – identify witness &amp; criminals, monitoring terrorists, investigative journalism</a:t>
            </a:r>
          </a:p>
          <a:p>
            <a:pPr marL="13970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TA well-known</a:t>
            </a:r>
          </a:p>
          <a:p>
            <a:pPr marL="139700" indent="0"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70421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of gathering intelligence through interpersonal contact and engagement, rather than by technical processes</a:t>
            </a:r>
          </a:p>
          <a:p>
            <a:pPr marL="13970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attacks are human-driven, to anticipate, Identify and respond to attacks requires human skill and effort</a:t>
            </a:r>
          </a:p>
          <a:p>
            <a:pPr marL="13970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US" sz="1100" b="0" i="1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Art of War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Chinese military strategist Sun Tzu wrote: “To know your Enemy, you must become your Enemy.”</a:t>
            </a:r>
          </a:p>
          <a:p>
            <a:pPr marL="13970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the motives and tendencies behind your adversaries is a key to any type of warfare, including cyber warfare</a:t>
            </a:r>
          </a:p>
          <a:p>
            <a:pPr marL="13970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the high-tech equivalent of what an undercover FBI agent does when he or she spends months or years working to infiltrate a criminal organization.</a:t>
            </a:r>
          </a:p>
          <a:p>
            <a:pPr marL="139700" indent="0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HUMINT to bolster - Post Attack Investigation, New Attack Vector Discovery, 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endParaRPr lang="en-US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1588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199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9766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start contributing to these tools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4772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1721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/>
              <a:t>Built in multithreading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/>
              <a:t>16 search engines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/>
              <a:t>Threads can be tuned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1088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/>
              <a:t>Search engine, title of the webpage, onion link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2742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2341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011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People skills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Technology Skills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1391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Scan for visible pages</a:t>
            </a:r>
          </a:p>
          <a:p>
            <a:pPr marL="139700" indent="0">
              <a:buNone/>
            </a:pPr>
            <a:r>
              <a:rPr lang="en-US" dirty="0"/>
              <a:t>Scan for vulnerabilities</a:t>
            </a:r>
          </a:p>
          <a:p>
            <a:pPr marL="139700" indent="0">
              <a:buNone/>
            </a:pPr>
            <a:r>
              <a:rPr lang="en-US" dirty="0"/>
              <a:t>Scan for services</a:t>
            </a:r>
          </a:p>
          <a:p>
            <a:pPr marL="139700" indent="0">
              <a:buNone/>
            </a:pPr>
            <a:r>
              <a:rPr lang="en-US" dirty="0"/>
              <a:t>Released a correlation lab -&gt; to check correlations between different onion sites</a:t>
            </a:r>
          </a:p>
        </p:txBody>
      </p:sp>
    </p:spTree>
    <p:extLst>
      <p:ext uri="{BB962C8B-B14F-4D97-AF65-F5344CB8AC3E}">
        <p14:creationId xmlns:p14="http://schemas.microsoft.com/office/powerpoint/2010/main" val="2383720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6922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r>
              <a:rPr lang="en-US" dirty="0"/>
              <a:t>Operators</a:t>
            </a:r>
          </a:p>
          <a:p>
            <a:r>
              <a:rPr lang="en-US" dirty="0"/>
              <a:t>Stored in Elasticsearch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225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Scrapy - 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web-crawling framework - multithreading capability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OnionScan - </a:t>
            </a:r>
            <a:r>
              <a:rPr lang="en-US" b="0" i="0" dirty="0">
                <a:solidFill>
                  <a:srgbClr val="FFFFFF"/>
                </a:solidFill>
                <a:effectLst/>
                <a:latin typeface="Roboto Slab" pitchFamily="2" charset="0"/>
              </a:rPr>
              <a:t>open source tool for investigating the Dark Web, scanning different onion sites for vulnerabilities, correlations between sites,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 Slab" pitchFamily="2" charset="0"/>
              </a:rPr>
              <a:t>etc</a:t>
            </a:r>
            <a:endParaRPr lang="en-US" b="0" i="0" dirty="0">
              <a:solidFill>
                <a:srgbClr val="FFFFFF"/>
              </a:solidFill>
              <a:effectLst/>
              <a:latin typeface="Roboto Slab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Roboto Slab" pitchFamily="2" charset="0"/>
              </a:rPr>
              <a:t>Different ways of using socks proxy –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 Slab" pitchFamily="2" charset="0"/>
              </a:rPr>
              <a:t>tsocks</a:t>
            </a:r>
            <a:r>
              <a:rPr lang="en-US" b="0" i="0" dirty="0">
                <a:solidFill>
                  <a:srgbClr val="FFFFFF"/>
                </a:solidFill>
                <a:effectLst/>
                <a:latin typeface="Roboto Slab" pitchFamily="2" charset="0"/>
              </a:rPr>
              <a:t>,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 Slab" pitchFamily="2" charset="0"/>
              </a:rPr>
              <a:t>polipo</a:t>
            </a:r>
            <a:r>
              <a:rPr lang="en-US" b="0" i="0" dirty="0">
                <a:solidFill>
                  <a:srgbClr val="FFFFFF"/>
                </a:solidFill>
                <a:effectLst/>
                <a:latin typeface="Roboto Slab" pitchFamily="2" charset="0"/>
              </a:rPr>
              <a:t>, Privoxy, etc.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Privoxy – web proxy – scrapy cannot use socks proxy so route through Privoxy (tor with socks – layer of protection) -  to hide using tor from your ISP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VPN + SOCKS for extra protection -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hide your activity and get real safe access -  can’t trust entry and exit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nodes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 Slab" pitchFamily="2" charset="0"/>
              </a:rPr>
              <a:t>Torch</a:t>
            </a:r>
            <a:endParaRPr lang="en-US" b="0" i="0" dirty="0">
              <a:solidFill>
                <a:srgbClr val="FFFFFF"/>
              </a:solidFill>
              <a:effectLst/>
              <a:latin typeface="Roboto Slab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Roboto Slab" pitchFamily="2" charset="0"/>
              </a:rPr>
              <a:t>Onion Wiki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Search engines like Kilos, Recon</a:t>
            </a:r>
            <a:endParaRPr lang="en-US" b="0" i="0" dirty="0">
              <a:solidFill>
                <a:srgbClr val="FFFFFF"/>
              </a:solidFill>
              <a:effectLst/>
              <a:latin typeface="Roboto Slab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627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0048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practice of hiding yourself online by disassociating your online persona with your real self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are all humans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desire to be seen knowledgeable and to impress others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Leads to gossip, brag, and overshare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PII – personal information that can identify you – full name, SSN, driver’s license, bank account, email, passport number, etc.</a:t>
            </a:r>
          </a:p>
        </p:txBody>
      </p:sp>
    </p:spTree>
    <p:extLst>
      <p:ext uri="{BB962C8B-B14F-4D97-AF65-F5344CB8AC3E}">
        <p14:creationId xmlns:p14="http://schemas.microsoft.com/office/powerpoint/2010/main" val="31164912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have to do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opsec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from the beginning/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proactivly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because you can't do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opsec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"retroactively"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Never store any personal information on the VM or the system you are accessing dark web from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Clean/Wipe all the data before leaving the system and start fresh the other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Watch what you say to whom and where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Think before you post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Have different persona on different sites, don’t mix it., Have a back story for each personas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Take notes so you don’t mess up the personas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It’s a 24x7 thing to do and not during your job duration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can’t work 9-5 as that would be a tip off that you are not a threat actor.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 appropriate language skills and slang skills</a:t>
            </a:r>
          </a:p>
        </p:txBody>
      </p:sp>
    </p:spTree>
    <p:extLst>
      <p:ext uri="{BB962C8B-B14F-4D97-AF65-F5344CB8AC3E}">
        <p14:creationId xmlns:p14="http://schemas.microsoft.com/office/powerpoint/2010/main" val="9148837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96565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World Cards is a carding website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Released 1M credit cards for free – 20% still valid (200k)</a:t>
            </a:r>
          </a:p>
        </p:txBody>
      </p:sp>
    </p:spTree>
    <p:extLst>
      <p:ext uri="{BB962C8B-B14F-4D97-AF65-F5344CB8AC3E}">
        <p14:creationId xmlns:p14="http://schemas.microsoft.com/office/powerpoint/2010/main" val="11493693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766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500+ banks affected</a:t>
            </a:r>
          </a:p>
        </p:txBody>
      </p:sp>
    </p:spTree>
    <p:extLst>
      <p:ext uri="{BB962C8B-B14F-4D97-AF65-F5344CB8AC3E}">
        <p14:creationId xmlns:p14="http://schemas.microsoft.com/office/powerpoint/2010/main" val="29604778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6869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027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don’t get the intelligence from anywhere else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Look at more forums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84271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 passwords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 credentials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password managers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MFA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Lookout for social engineering scams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64890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blogs in the search terms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Want to start in this – look for jobs for vendors that do this specifically</a:t>
            </a:r>
          </a:p>
        </p:txBody>
      </p:sp>
    </p:spTree>
    <p:extLst>
      <p:ext uri="{BB962C8B-B14F-4D97-AF65-F5344CB8AC3E}">
        <p14:creationId xmlns:p14="http://schemas.microsoft.com/office/powerpoint/2010/main" val="10499293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blogs in the search terms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81306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Clear web: Sites that are indexed by search engines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Deep web: Sites that are not indexed by search engines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Dark web: Sites that require special software, configuration or authorization to access</a:t>
            </a:r>
          </a:p>
        </p:txBody>
      </p:sp>
    </p:spTree>
    <p:extLst>
      <p:ext uri="{BB962C8B-B14F-4D97-AF65-F5344CB8AC3E}">
        <p14:creationId xmlns:p14="http://schemas.microsoft.com/office/powerpoint/2010/main" val="4252648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Onion Router/Invisible Internet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16- or 56-character alphanumeric identifier strings (v2 vs v3 URLS) – v2 – RSA/DH and V3 - ECC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anonymization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Decentralized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3-layer proxy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Publicly listed entry node, middle relay and exit node (entry nodes doesn’t know the exit node)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Original data encrypted in layers – onion analogy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IP address is hidden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Routes traffic through a series of interconnected volunteer systems called relays (about 6000 relays for Tor)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8637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Dark web is not equal to criminality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Smaller than clear web if compared from availability perspective (uptime)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Tor browser circumvents surveillance – free expression in some countries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Whistleblowing or Activism, safe haven for journalists, access to literature &amp; research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Dark web is many things but not just the vast network of criminals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 to many other people who don’t want surveillance on </a:t>
            </a:r>
            <a:r>
              <a:rPr lang="en-US"/>
              <a:t>them due </a:t>
            </a:r>
            <a:r>
              <a:rPr lang="en-US" dirty="0"/>
              <a:t>to their nature of the 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Legal to access dark web but illegal to participate in any illicit business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9401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Choose your target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Threat Modelling</a:t>
            </a:r>
          </a:p>
        </p:txBody>
      </p:sp>
    </p:spTree>
    <p:extLst>
      <p:ext uri="{BB962C8B-B14F-4D97-AF65-F5344CB8AC3E}">
        <p14:creationId xmlns:p14="http://schemas.microsoft.com/office/powerpoint/2010/main" val="665982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Choose your target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Threat Modelling</a:t>
            </a:r>
          </a:p>
        </p:txBody>
      </p:sp>
    </p:spTree>
    <p:extLst>
      <p:ext uri="{BB962C8B-B14F-4D97-AF65-F5344CB8AC3E}">
        <p14:creationId xmlns:p14="http://schemas.microsoft.com/office/powerpoint/2010/main" val="276786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49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4" y="1991849"/>
            <a:ext cx="6597509" cy="12474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8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Dark Web Monitoring: Everything you need to know</a:t>
            </a:r>
            <a:endParaRPr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Cost of products?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dirty="0"/>
              <a:t>SSN - $2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DDoS Service - $7/</a:t>
            </a:r>
            <a:r>
              <a:rPr lang="en-US" sz="2200" dirty="0" err="1"/>
              <a:t>hr</a:t>
            </a:r>
            <a:endParaRPr lang="en-US" sz="2200" dirty="0"/>
          </a:p>
          <a:p>
            <a:pPr>
              <a:spcBef>
                <a:spcPts val="0"/>
              </a:spcBef>
            </a:pPr>
            <a:r>
              <a:rPr lang="en-US" sz="2200" dirty="0"/>
              <a:t>Rent a Hacker - $12/</a:t>
            </a:r>
            <a:r>
              <a:rPr lang="en-US" sz="2200" dirty="0" err="1"/>
              <a:t>hr</a:t>
            </a:r>
            <a:endParaRPr lang="en-US" sz="2200" dirty="0"/>
          </a:p>
          <a:p>
            <a:pPr>
              <a:spcBef>
                <a:spcPts val="0"/>
              </a:spcBef>
            </a:pPr>
            <a:r>
              <a:rPr lang="en-US" sz="2200" dirty="0"/>
              <a:t>Credit Card - $25+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FB Account- $65+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Crypto Accounts - $300+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License/Passport - $100 - $7000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Bank Details - $1000+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Exploits or 0-days - $150,000+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Critical databases - $300,000+</a:t>
            </a:r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05531-B128-4ADE-80F7-EE6B813A0DA2}"/>
              </a:ext>
            </a:extLst>
          </p:cNvPr>
          <p:cNvSpPr txBox="1"/>
          <p:nvPr/>
        </p:nvSpPr>
        <p:spPr>
          <a:xfrm>
            <a:off x="2593056" y="4749851"/>
            <a:ext cx="5120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Source: https://www.privacyaffairs.com/dark-web-price-index-2021</a:t>
            </a:r>
          </a:p>
        </p:txBody>
      </p:sp>
    </p:spTree>
    <p:extLst>
      <p:ext uri="{BB962C8B-B14F-4D97-AF65-F5344CB8AC3E}">
        <p14:creationId xmlns:p14="http://schemas.microsoft.com/office/powerpoint/2010/main" val="53863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lvl="0"/>
            <a:r>
              <a:rPr lang="en-US" sz="3200" b="1" dirty="0"/>
              <a:t>Product/Service Examples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11</a:t>
            </a:fld>
            <a:endParaRPr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DDA8C1-4350-47B5-8069-100408649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3" y="1016150"/>
            <a:ext cx="4200053" cy="172914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62ECF3-5EA2-449A-B569-1CC870180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7" y="2824675"/>
            <a:ext cx="6407944" cy="1228725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52EDDE0-D702-4DE0-ABF2-13073B335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562" y="1256407"/>
            <a:ext cx="4327919" cy="172914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6757BE-A042-4282-BDB9-8981E21AA6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02" y="1735253"/>
            <a:ext cx="3857625" cy="217884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2B4780-7044-45FC-87D8-F86FA63FA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7036" y="3087812"/>
            <a:ext cx="5501126" cy="1635188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BAB999-E1DA-4419-82A3-A0AF11D6A5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44" y="3464398"/>
            <a:ext cx="2457116" cy="16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38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406974"/>
            <a:ext cx="5832600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2.</a:t>
            </a:r>
            <a:br>
              <a:rPr lang="en-US" sz="72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</a:br>
            <a:r>
              <a:rPr lang="en-US" sz="45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Why focusing on the Dark Web</a:t>
            </a:r>
            <a:endParaRPr sz="4350" dirty="0"/>
          </a:p>
        </p:txBody>
      </p:sp>
    </p:spTree>
    <p:extLst>
      <p:ext uri="{BB962C8B-B14F-4D97-AF65-F5344CB8AC3E}">
        <p14:creationId xmlns:p14="http://schemas.microsoft.com/office/powerpoint/2010/main" val="979311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Why So Serious (Eh! Important)?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Hacker forums, darknet markets, dump shops, etc.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Criminals can learn, monetize, 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en-US" sz="2200" dirty="0"/>
              <a:t>        trade, and communicate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Identification of compromised assets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Can potentially identify attacks in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en-US" sz="2200" dirty="0"/>
              <a:t>       earlier stages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Direct impacts – PII (Personal Info), 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en-US" sz="2200" dirty="0"/>
              <a:t>       financial, EHRs (healthcare records), trade secrets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Indirect impacts – reputation, revenue loss, legal penalties</a:t>
            </a:r>
          </a:p>
          <a:p>
            <a:pPr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026" name="Picture 2" descr="Sherlock season 4, episode 3: “The Final Problem” might be the ...">
            <a:extLst>
              <a:ext uri="{FF2B5EF4-FFF2-40B4-BE49-F238E27FC236}">
                <a16:creationId xmlns:a16="http://schemas.microsoft.com/office/drawing/2014/main" id="{7AB52A9D-625E-41F3-A3B5-9E3D006E5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916" y="1543509"/>
            <a:ext cx="2980547" cy="198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120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Why should you care?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4DDF488-FC01-43AD-BE1A-87D962E1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78" y="1322625"/>
            <a:ext cx="7274444" cy="2869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280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Why should you care?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366392A-4FA8-47F7-A67C-A6E113FD2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897" y="1010720"/>
            <a:ext cx="5372205" cy="326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0690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Why should you care?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4E123A-1D84-454A-8544-250AE55E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77" y="1208791"/>
            <a:ext cx="7840845" cy="2725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7033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406974"/>
            <a:ext cx="5832600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3.</a:t>
            </a:r>
            <a:br>
              <a:rPr lang="en-US" sz="72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</a:br>
            <a:r>
              <a:rPr lang="en-US" sz="45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Methodology and Skills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17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What skills you need?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People Skills</a:t>
            </a:r>
          </a:p>
          <a:p>
            <a:pPr lvl="1"/>
            <a:r>
              <a:rPr lang="en-US" sz="2200" dirty="0"/>
              <a:t>Understanding people</a:t>
            </a:r>
          </a:p>
          <a:p>
            <a:pPr lvl="1"/>
            <a:r>
              <a:rPr lang="en-US" sz="2200" dirty="0"/>
              <a:t>Soft Skills</a:t>
            </a:r>
          </a:p>
          <a:p>
            <a:pPr lvl="1"/>
            <a:r>
              <a:rPr lang="en-US" sz="2200" dirty="0"/>
              <a:t>Knowledge of different languages</a:t>
            </a:r>
          </a:p>
          <a:p>
            <a:pPr lvl="1"/>
            <a:r>
              <a:rPr lang="en-US" sz="2200" dirty="0"/>
              <a:t>Research mindset</a:t>
            </a:r>
          </a:p>
          <a:p>
            <a:pPr lvl="1"/>
            <a:endParaRPr lang="en-US" sz="2200" dirty="0"/>
          </a:p>
          <a:p>
            <a:pPr lvl="0">
              <a:spcBef>
                <a:spcPts val="0"/>
              </a:spcBef>
            </a:pPr>
            <a:r>
              <a:rPr lang="en-US" sz="2200" dirty="0"/>
              <a:t>Technology Skills</a:t>
            </a:r>
          </a:p>
          <a:p>
            <a:pPr lvl="1"/>
            <a:r>
              <a:rPr lang="en-US" sz="2200" dirty="0"/>
              <a:t>Scripting (Python, Go)</a:t>
            </a:r>
          </a:p>
          <a:p>
            <a:pPr lvl="1"/>
            <a:r>
              <a:rPr lang="en-US" sz="2200" dirty="0"/>
              <a:t>Knowledge of databases (SQL, ES, Mongo)</a:t>
            </a:r>
          </a:p>
          <a:p>
            <a:pPr lvl="1"/>
            <a:r>
              <a:rPr lang="en-US" sz="2200" dirty="0"/>
              <a:t>Knowledge of VMs, Cloud instances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6889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406974"/>
            <a:ext cx="3281614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4.</a:t>
            </a:r>
            <a:br>
              <a:rPr lang="en-US" sz="72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</a:br>
            <a:r>
              <a:rPr lang="en-US" sz="45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People Skills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5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$whoami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" name="Google Shape;111;p17">
            <a:extLst>
              <a:ext uri="{FF2B5EF4-FFF2-40B4-BE49-F238E27FC236}">
                <a16:creationId xmlns:a16="http://schemas.microsoft.com/office/drawing/2014/main" id="{BC8ACDF9-C5A5-4403-A8B5-C73AA47C3296}"/>
              </a:ext>
            </a:extLst>
          </p:cNvPr>
          <p:cNvSpPr txBox="1">
            <a:spLocks/>
          </p:cNvSpPr>
          <p:nvPr/>
        </p:nvSpPr>
        <p:spPr>
          <a:xfrm>
            <a:off x="206572" y="1147261"/>
            <a:ext cx="3642689" cy="324607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9100" indent="-342900" algn="l">
              <a:spcBef>
                <a:spcPts val="6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Apurv Singh Gautam (@ASG_Sc0rpi0n)</a:t>
            </a:r>
          </a:p>
          <a:p>
            <a:pPr marL="419100" indent="-342900" algn="l">
              <a:spcBef>
                <a:spcPts val="6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Threat Researcher @ </a:t>
            </a:r>
          </a:p>
          <a:p>
            <a:pPr marL="419100" indent="-342900" algn="l">
              <a:spcBef>
                <a:spcPts val="6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Cybersecurity @ Georgia Tech (Go Jackets)</a:t>
            </a:r>
          </a:p>
          <a:p>
            <a:pPr marL="419100" indent="-342900" algn="l">
              <a:spcBef>
                <a:spcPts val="6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Presented at conferences</a:t>
            </a:r>
          </a:p>
          <a:p>
            <a:pPr marL="419100" indent="-342900" algn="l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endParaRPr lang="en-US" sz="2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Google Shape;111;p17">
            <a:extLst>
              <a:ext uri="{FF2B5EF4-FFF2-40B4-BE49-F238E27FC236}">
                <a16:creationId xmlns:a16="http://schemas.microsoft.com/office/drawing/2014/main" id="{356FEE79-46C6-4E16-A1ED-1148EA5CFA79}"/>
              </a:ext>
            </a:extLst>
          </p:cNvPr>
          <p:cNvSpPr txBox="1">
            <a:spLocks/>
          </p:cNvSpPr>
          <p:nvPr/>
        </p:nvSpPr>
        <p:spPr>
          <a:xfrm>
            <a:off x="4704833" y="1117475"/>
            <a:ext cx="3194228" cy="377351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9100" indent="-342900" algn="l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Hobbies</a:t>
            </a:r>
          </a:p>
          <a:p>
            <a:pPr marL="762000" lvl="1" indent="-342900" algn="l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Hiking </a:t>
            </a:r>
          </a:p>
          <a:p>
            <a:pPr marL="762000" lvl="1" indent="-342900" algn="l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Lockpicking</a:t>
            </a:r>
          </a:p>
          <a:p>
            <a:pPr marL="762000" lvl="1" indent="-342900" algn="l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Gaming/Streaming</a:t>
            </a:r>
          </a:p>
        </p:txBody>
      </p:sp>
      <p:pic>
        <p:nvPicPr>
          <p:cNvPr id="11" name="Picture 12" descr="Georgia Tech Yellow Jackets Primary Logo | Sports Logo History">
            <a:extLst>
              <a:ext uri="{FF2B5EF4-FFF2-40B4-BE49-F238E27FC236}">
                <a16:creationId xmlns:a16="http://schemas.microsoft.com/office/drawing/2014/main" id="{2AA02B5A-6C30-4D49-AD47-F04726977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914" y="2594065"/>
            <a:ext cx="475638" cy="4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omputer Icons Backpacking Hiking - Hiker Emoji , Free Transparent Clipart  - ClipartKey">
            <a:extLst>
              <a:ext uri="{FF2B5EF4-FFF2-40B4-BE49-F238E27FC236}">
                <a16:creationId xmlns:a16="http://schemas.microsoft.com/office/drawing/2014/main" id="{E8A17C15-7D07-4F88-A6D2-B7C68696F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045" y="1510098"/>
            <a:ext cx="225215" cy="33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ocked with Key Emoji (U+1F510)">
            <a:extLst>
              <a:ext uri="{FF2B5EF4-FFF2-40B4-BE49-F238E27FC236}">
                <a16:creationId xmlns:a16="http://schemas.microsoft.com/office/drawing/2014/main" id="{8E57E5DD-32C8-49AD-8D67-87CE2E596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241" y="1840428"/>
            <a:ext cx="253232" cy="25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Buy Tom Clancy's Rainbow Six Siege Standard Edition for PS4, Xbox One and  PC | Ubisoft Official Store">
            <a:extLst>
              <a:ext uri="{FF2B5EF4-FFF2-40B4-BE49-F238E27FC236}">
                <a16:creationId xmlns:a16="http://schemas.microsoft.com/office/drawing/2014/main" id="{008AF7D4-CBC5-4532-804D-4547162C1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46" y="2416558"/>
            <a:ext cx="820715" cy="108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11;p17">
            <a:extLst>
              <a:ext uri="{FF2B5EF4-FFF2-40B4-BE49-F238E27FC236}">
                <a16:creationId xmlns:a16="http://schemas.microsoft.com/office/drawing/2014/main" id="{545B1A04-E916-4F58-9F0C-CC14784608D9}"/>
              </a:ext>
            </a:extLst>
          </p:cNvPr>
          <p:cNvSpPr txBox="1">
            <a:spLocks/>
          </p:cNvSpPr>
          <p:nvPr/>
        </p:nvSpPr>
        <p:spPr>
          <a:xfrm>
            <a:off x="3351953" y="3679242"/>
            <a:ext cx="5052422" cy="101723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9100" indent="-342900" algn="l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Social</a:t>
            </a:r>
          </a:p>
          <a:p>
            <a:pPr marL="762000" lvl="1" indent="-342900" algn="l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Twitter - @ASG_Sc0rpi0n</a:t>
            </a:r>
          </a:p>
          <a:p>
            <a:pPr marL="762000" lvl="1" indent="-342900" algn="l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Website - apurvsinghgautam.me</a:t>
            </a:r>
          </a:p>
          <a:p>
            <a:pPr marL="419100" indent="-342900" algn="l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endParaRPr lang="en-US" sz="2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2AA4ED48-08C4-4931-AC45-2E4B6020D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687" y="1967044"/>
            <a:ext cx="1229148" cy="344573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4641B34-AD7A-43B4-9DEE-D1635C220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8757" y="3382109"/>
            <a:ext cx="820716" cy="30457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D84B17A-A63C-4429-9518-C5516C16F9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626" y="3382108"/>
            <a:ext cx="636845" cy="304578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62DC491-6DDA-401E-B15E-2FE4B5A7EC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0039" y="3364935"/>
            <a:ext cx="425875" cy="372234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8BED9031-5E61-4476-8AC1-EB098B507C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626" y="3776576"/>
            <a:ext cx="526871" cy="526871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363F867B-9302-4397-95C3-B00BD7CBCE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8920" y="3770876"/>
            <a:ext cx="450725" cy="450725"/>
          </a:xfrm>
          <a:prstGeom prst="rect">
            <a:avLst/>
          </a:prstGeom>
        </p:spPr>
      </p:pic>
      <p:pic>
        <p:nvPicPr>
          <p:cNvPr id="21" name="Picture 20" descr="A picture containing text, light, dark&#10;&#10;Description automatically generated">
            <a:extLst>
              <a:ext uri="{FF2B5EF4-FFF2-40B4-BE49-F238E27FC236}">
                <a16:creationId xmlns:a16="http://schemas.microsoft.com/office/drawing/2014/main" id="{D1C3CBE3-424E-4F2F-A4AD-02F95DFCAD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61868" y="3770876"/>
            <a:ext cx="848664" cy="36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36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OSINT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78285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Open-Source Intelligence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Starter to any intelligence research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All public surface web data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Easy to find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Basic information gathering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Has good and bad parts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Information on threat actors</a:t>
            </a:r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4B6F0-28A8-4981-B267-1D5F2614E5C4}"/>
              </a:ext>
            </a:extLst>
          </p:cNvPr>
          <p:cNvSpPr txBox="1"/>
          <p:nvPr/>
        </p:nvSpPr>
        <p:spPr>
          <a:xfrm>
            <a:off x="5335758" y="4501810"/>
            <a:ext cx="168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ACFCS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CA32DBD-E2DB-4DDA-93F5-88CCD65D8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758" y="2235679"/>
            <a:ext cx="3394953" cy="226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54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HUMINT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78285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Human Intelligence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Most dangerous and difficult form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Most valuable source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Infiltrating forums, markets, etc.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Become one of them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How threat actors think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Profiling actors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Can be very risky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Time consuming</a:t>
            </a:r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F3664401-3F8A-4426-9758-FDA0C52D6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758" y="2274664"/>
            <a:ext cx="3287751" cy="2191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D4B6F0-28A8-4981-B267-1D5F2614E5C4}"/>
              </a:ext>
            </a:extLst>
          </p:cNvPr>
          <p:cNvSpPr txBox="1"/>
          <p:nvPr/>
        </p:nvSpPr>
        <p:spPr>
          <a:xfrm>
            <a:off x="5335758" y="4501810"/>
            <a:ext cx="1688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Intsights</a:t>
            </a:r>
          </a:p>
        </p:txBody>
      </p:sp>
    </p:spTree>
    <p:extLst>
      <p:ext uri="{BB962C8B-B14F-4D97-AF65-F5344CB8AC3E}">
        <p14:creationId xmlns:p14="http://schemas.microsoft.com/office/powerpoint/2010/main" val="1888515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406974"/>
            <a:ext cx="4490982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5.</a:t>
            </a:r>
            <a:br>
              <a:rPr lang="en-US" sz="72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</a:br>
            <a:r>
              <a:rPr lang="en-US" sz="45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Technology Skills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17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Setting up a Lab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Lab/VM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Physical or Cloud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Isolate the network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Install relevant tools</a:t>
            </a:r>
          </a:p>
          <a:p>
            <a:pPr lvl="1"/>
            <a:r>
              <a:rPr lang="en-US" sz="2200" dirty="0"/>
              <a:t>Go</a:t>
            </a:r>
          </a:p>
          <a:p>
            <a:pPr lvl="1"/>
            <a:r>
              <a:rPr lang="en-US" sz="2200" dirty="0"/>
              <a:t>Scrapy</a:t>
            </a:r>
          </a:p>
          <a:p>
            <a:pPr lvl="1"/>
            <a:r>
              <a:rPr lang="en-US" sz="2200" dirty="0"/>
              <a:t>Privoxy</a:t>
            </a:r>
          </a:p>
          <a:p>
            <a:pPr lvl="1"/>
            <a:r>
              <a:rPr lang="en-US" sz="2200" dirty="0"/>
              <a:t>Tor</a:t>
            </a:r>
          </a:p>
          <a:p>
            <a:pPr lvl="1"/>
            <a:r>
              <a:rPr lang="en-US" sz="2200" dirty="0"/>
              <a:t>ELK </a:t>
            </a:r>
          </a:p>
          <a:p>
            <a:pPr lvl="1"/>
            <a:r>
              <a:rPr lang="en-US" sz="2200" dirty="0"/>
              <a:t>Go libraries</a:t>
            </a:r>
          </a:p>
          <a:p>
            <a:pPr lvl="1"/>
            <a:r>
              <a:rPr lang="en-US" sz="2200" dirty="0"/>
              <a:t>Python libraries</a:t>
            </a:r>
          </a:p>
          <a:p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 descr="A close up of a stereo&#10;&#10;Description automatically generated">
            <a:extLst>
              <a:ext uri="{FF2B5EF4-FFF2-40B4-BE49-F238E27FC236}">
                <a16:creationId xmlns:a16="http://schemas.microsoft.com/office/drawing/2014/main" id="{A45CB259-C921-4E93-9576-2B1A0E1A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913" y="2232454"/>
            <a:ext cx="4871216" cy="2239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824FB-BDE7-4785-939D-56E8DB8CF545}"/>
              </a:ext>
            </a:extLst>
          </p:cNvPr>
          <p:cNvSpPr txBox="1"/>
          <p:nvPr/>
        </p:nvSpPr>
        <p:spPr>
          <a:xfrm>
            <a:off x="3972913" y="4501810"/>
            <a:ext cx="2188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Hayden James</a:t>
            </a:r>
          </a:p>
        </p:txBody>
      </p:sp>
    </p:spTree>
    <p:extLst>
      <p:ext uri="{BB962C8B-B14F-4D97-AF65-F5344CB8AC3E}">
        <p14:creationId xmlns:p14="http://schemas.microsoft.com/office/powerpoint/2010/main" val="2083993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Readily Available Tools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dirty="0"/>
              <a:t>Search Engine tools</a:t>
            </a:r>
          </a:p>
          <a:p>
            <a:r>
              <a:rPr lang="en-US" sz="2200" dirty="0"/>
              <a:t>Onion Link Collection tools</a:t>
            </a:r>
          </a:p>
          <a:p>
            <a:r>
              <a:rPr lang="en-US" sz="2200" dirty="0"/>
              <a:t>Onion Link Scan tools</a:t>
            </a:r>
          </a:p>
          <a:p>
            <a:r>
              <a:rPr lang="en-US" sz="2200" dirty="0"/>
              <a:t>Onion Link Scraping tools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301749-ACF9-48D1-856E-1DA85D7B997C}"/>
              </a:ext>
            </a:extLst>
          </p:cNvPr>
          <p:cNvSpPr txBox="1"/>
          <p:nvPr/>
        </p:nvSpPr>
        <p:spPr>
          <a:xfrm>
            <a:off x="1955259" y="3210470"/>
            <a:ext cx="5557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All tools available at: https://github.com/apurvsinghgautam/dark-web-osint-tools</a:t>
            </a:r>
          </a:p>
        </p:txBody>
      </p:sp>
    </p:spTree>
    <p:extLst>
      <p:ext uri="{BB962C8B-B14F-4D97-AF65-F5344CB8AC3E}">
        <p14:creationId xmlns:p14="http://schemas.microsoft.com/office/powerpoint/2010/main" val="2751464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Search Engine Tools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Katana</a:t>
            </a:r>
          </a:p>
          <a:p>
            <a:pPr lvl="0">
              <a:spcBef>
                <a:spcPts val="0"/>
              </a:spcBef>
            </a:pPr>
            <a:r>
              <a:rPr lang="en-US" sz="2200" dirty="0" err="1"/>
              <a:t>Onionsearch</a:t>
            </a:r>
            <a:endParaRPr lang="en-US" sz="2200" dirty="0"/>
          </a:p>
          <a:p>
            <a:pPr>
              <a:spcBef>
                <a:spcPts val="0"/>
              </a:spcBef>
            </a:pPr>
            <a:r>
              <a:rPr lang="en-US" sz="2200" dirty="0" err="1"/>
              <a:t>Ahmia</a:t>
            </a:r>
            <a:r>
              <a:rPr lang="en-US" sz="2200" dirty="0"/>
              <a:t> Search Engine</a:t>
            </a:r>
          </a:p>
          <a:p>
            <a:pPr lvl="0">
              <a:spcBef>
                <a:spcPts val="0"/>
              </a:spcBef>
            </a:pPr>
            <a:r>
              <a:rPr lang="en-US" sz="2200" dirty="0" err="1"/>
              <a:t>Darksearch</a:t>
            </a:r>
            <a:endParaRPr lang="en-US" sz="2200" dirty="0"/>
          </a:p>
          <a:p>
            <a:pPr marL="342900" indent="-342900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200" dirty="0"/>
          </a:p>
          <a:p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24DC172-BCD9-44D0-81F9-6C40CD2B9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2" t="8752" r="15100" b="27356"/>
          <a:stretch/>
        </p:blipFill>
        <p:spPr bwMode="auto">
          <a:xfrm>
            <a:off x="4716854" y="1321805"/>
            <a:ext cx="1937442" cy="147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8AA02ECD-62F8-4092-A93E-6AA6A4C73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528" y="2853510"/>
            <a:ext cx="2688879" cy="107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GitHub - ahmia/ahmia-site: Ahmia.fi - Hidden service search engine">
            <a:extLst>
              <a:ext uri="{FF2B5EF4-FFF2-40B4-BE49-F238E27FC236}">
                <a16:creationId xmlns:a16="http://schemas.microsoft.com/office/drawing/2014/main" id="{917085AC-0D20-4A5B-9084-55B573E46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32" y="2853510"/>
            <a:ext cx="2347168" cy="78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8F7580-AC06-4B77-BEDD-6D7C02C69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8416" y="3964396"/>
            <a:ext cx="3097313" cy="7053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B2F1D5-D717-46A9-AF81-DA858E405F1A}"/>
              </a:ext>
            </a:extLst>
          </p:cNvPr>
          <p:cNvSpPr txBox="1"/>
          <p:nvPr/>
        </p:nvSpPr>
        <p:spPr>
          <a:xfrm>
            <a:off x="2317161" y="4808145"/>
            <a:ext cx="4799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Sources: Katana,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OnionSearch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Ahmia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DarkSearch</a:t>
            </a:r>
            <a:endParaRPr lang="en-US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34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 err="1"/>
              <a:t>Onionsearch</a:t>
            </a:r>
            <a:r>
              <a:rPr lang="en-US" sz="3200" b="1" dirty="0"/>
              <a:t>	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042E43B-C614-49EC-A430-47B919375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39" y="1096030"/>
            <a:ext cx="7826721" cy="3937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4231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 err="1"/>
              <a:t>Onionsearch</a:t>
            </a:r>
            <a:r>
              <a:rPr lang="en-US" sz="3200" b="1" dirty="0"/>
              <a:t> (Contd.)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B337C7-B454-495E-A5A5-0C329F2F8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5" y="1066710"/>
            <a:ext cx="7967050" cy="4008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3318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Onion Link Collection Tools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 err="1"/>
              <a:t>Hunchly</a:t>
            </a:r>
            <a:endParaRPr lang="en-US" sz="2200" dirty="0"/>
          </a:p>
          <a:p>
            <a:pPr lvl="0">
              <a:spcBef>
                <a:spcPts val="0"/>
              </a:spcBef>
            </a:pPr>
            <a:r>
              <a:rPr lang="en-US" sz="2200" dirty="0"/>
              <a:t>H-Indexer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Tor66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r/onions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B2F1D5-D717-46A9-AF81-DA858E405F1A}"/>
              </a:ext>
            </a:extLst>
          </p:cNvPr>
          <p:cNvSpPr txBox="1"/>
          <p:nvPr/>
        </p:nvSpPr>
        <p:spPr>
          <a:xfrm>
            <a:off x="2317161" y="4808145"/>
            <a:ext cx="4799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Sources: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Hunchly</a:t>
            </a:r>
            <a:endParaRPr lang="en-US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3" name="Picture 2" descr="OSINT Tools: Capturing Evidence &amp; Notetaking - Forensic Notes">
            <a:extLst>
              <a:ext uri="{FF2B5EF4-FFF2-40B4-BE49-F238E27FC236}">
                <a16:creationId xmlns:a16="http://schemas.microsoft.com/office/drawing/2014/main" id="{05CF9D80-2A0F-41F1-9CE9-A670DBC5C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656" y="1857375"/>
            <a:ext cx="31623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319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830FB-8DCE-4C79-9943-166C0CF7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Hunchly</a:t>
            </a:r>
            <a:endParaRPr lang="en-US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D78DD-677D-495A-9A41-52B24F7E59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6" name="Picture 5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8B380334-92ED-4E11-B1E7-9AEFECCB0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79" y="1066710"/>
            <a:ext cx="7423842" cy="4021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2296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Agenda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Introduction to the Dark Web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Why focusing on the Dark Web?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Methodology and Skills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People Skills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Technology Skills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OpSec? What’s that?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Case Study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Conclusion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 descr="A picture containing person, man, photo, black&#10;&#10;Description automatically generated">
            <a:extLst>
              <a:ext uri="{FF2B5EF4-FFF2-40B4-BE49-F238E27FC236}">
                <a16:creationId xmlns:a16="http://schemas.microsoft.com/office/drawing/2014/main" id="{49EC0D2B-0AD2-4266-8BB0-35602A96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11" y="1010720"/>
            <a:ext cx="3223179" cy="179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38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Onion Link Scan Tools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OnionScan</a:t>
            </a:r>
          </a:p>
          <a:p>
            <a:pPr lvl="0">
              <a:spcBef>
                <a:spcPts val="0"/>
              </a:spcBef>
            </a:pPr>
            <a:r>
              <a:rPr lang="en-US" sz="2200" dirty="0" err="1"/>
              <a:t>Onioff</a:t>
            </a:r>
            <a:endParaRPr lang="en-US" sz="2200" dirty="0"/>
          </a:p>
          <a:p>
            <a:pPr lvl="0">
              <a:spcBef>
                <a:spcPts val="0"/>
              </a:spcBef>
            </a:pPr>
            <a:r>
              <a:rPr lang="en-US" sz="2200" dirty="0"/>
              <a:t>Onion-</a:t>
            </a:r>
            <a:r>
              <a:rPr lang="en-US" sz="2200" dirty="0" err="1"/>
              <a:t>nmap</a:t>
            </a: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DD653CB-1C00-4B62-B6D8-4E4F710F1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89" y="1279333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06339F-7B12-40C5-94C3-4A728AE96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764" y="2801610"/>
            <a:ext cx="2983262" cy="10833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3005D2-BECE-440B-BE82-99CD9607A620}"/>
              </a:ext>
            </a:extLst>
          </p:cNvPr>
          <p:cNvSpPr txBox="1"/>
          <p:nvPr/>
        </p:nvSpPr>
        <p:spPr>
          <a:xfrm>
            <a:off x="3295198" y="4808145"/>
            <a:ext cx="2553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Sources: OnionScan,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Onioff</a:t>
            </a:r>
            <a:endParaRPr lang="en-US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612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1FAB-B3B1-4F1A-8D97-6E8D7FF9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OnionScan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14E4B-299E-4F85-AFD1-B8564D4B6E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9D91EB9-F1BD-4AF7-8C5D-E8D407858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24" y="1066709"/>
            <a:ext cx="6854551" cy="4032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4244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Onion Link Scraping Tools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 err="1"/>
              <a:t>TorBot</a:t>
            </a:r>
            <a:endParaRPr lang="en-US" sz="2200" dirty="0"/>
          </a:p>
          <a:p>
            <a:pPr lvl="0">
              <a:spcBef>
                <a:spcPts val="0"/>
              </a:spcBef>
            </a:pPr>
            <a:r>
              <a:rPr lang="en-US" sz="2200" dirty="0" err="1"/>
              <a:t>TorCrawl</a:t>
            </a:r>
            <a:endParaRPr lang="en-US" sz="2200" dirty="0"/>
          </a:p>
          <a:p>
            <a:pPr lvl="0">
              <a:spcBef>
                <a:spcPts val="0"/>
              </a:spcBef>
            </a:pPr>
            <a:r>
              <a:rPr lang="en-US" sz="2200" dirty="0" err="1"/>
              <a:t>OnionIngestor</a:t>
            </a: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3B1DCE-D84F-4E34-AE6D-00A19C6CB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186" y="1453786"/>
            <a:ext cx="3603888" cy="1399724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307CBD7-3C36-452B-9BB8-28E49CE9B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970" y="2309970"/>
            <a:ext cx="1721290" cy="172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BB0DB7-E6D6-4BAD-BA3A-B29E253A918C}"/>
              </a:ext>
            </a:extLst>
          </p:cNvPr>
          <p:cNvSpPr txBox="1"/>
          <p:nvPr/>
        </p:nvSpPr>
        <p:spPr>
          <a:xfrm>
            <a:off x="3222902" y="4805280"/>
            <a:ext cx="2698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Sources: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TorBot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OnionIngestor</a:t>
            </a:r>
            <a:endParaRPr lang="en-US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136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1FAB-B3B1-4F1A-8D97-6E8D7FF9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OnionIngestor</a:t>
            </a:r>
            <a:endParaRPr lang="en-US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14E4B-299E-4F85-AFD1-B8564D4B6E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889B1-9032-4064-A2FF-B7C15A410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80" y="1656280"/>
            <a:ext cx="3724795" cy="2343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E6FD31-11A1-4B5B-8B7D-8B34BA9D4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972" y="1100413"/>
            <a:ext cx="3067478" cy="1762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A9012C-8600-4F25-B0FC-C25542A40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181" y="3136958"/>
            <a:ext cx="2915057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8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1FAB-B3B1-4F1A-8D97-6E8D7FF9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OnionIngestor</a:t>
            </a:r>
            <a:r>
              <a:rPr lang="en-US" sz="3200" b="1" dirty="0"/>
              <a:t> (Contd.)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14E4B-299E-4F85-AFD1-B8564D4B6E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551F804-B0CC-4946-8A7E-5F4DB2CB9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116" y="1118066"/>
            <a:ext cx="4654755" cy="39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572A445-648F-4803-9618-0834EBBD4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74" y="1118066"/>
            <a:ext cx="2265713" cy="39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84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1FAB-B3B1-4F1A-8D97-6E8D7FF9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OnionIngestor</a:t>
            </a:r>
            <a:r>
              <a:rPr lang="en-US" sz="3200" b="1" dirty="0"/>
              <a:t> (Contd.)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14E4B-299E-4F85-AFD1-B8564D4B6E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EC938C7-A31D-423D-B3B9-5149C8E8C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25" y="1318840"/>
            <a:ext cx="7441949" cy="350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Create your own tools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Scrapy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Tor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OnionScan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Privoxy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Elastic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and many more…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DB4A81-E289-4666-B12C-8959C3F65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545" y="2109918"/>
            <a:ext cx="2008219" cy="780695"/>
          </a:xfrm>
          <a:prstGeom prst="rect">
            <a:avLst/>
          </a:prstGeom>
        </p:spPr>
      </p:pic>
      <p:pic>
        <p:nvPicPr>
          <p:cNvPr id="11" name="Picture 10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B7335925-C4C6-4ECD-887F-6B00DC389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002" y="3157986"/>
            <a:ext cx="1313464" cy="793551"/>
          </a:xfrm>
          <a:prstGeom prst="rect">
            <a:avLst/>
          </a:prstGeom>
        </p:spPr>
      </p:pic>
      <p:pic>
        <p:nvPicPr>
          <p:cNvPr id="9" name="Picture 8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7C1C6E41-C447-40D2-A619-AAE47DDC6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674" y="1775519"/>
            <a:ext cx="1204738" cy="1204738"/>
          </a:xfrm>
          <a:prstGeom prst="rect">
            <a:avLst/>
          </a:prstGeom>
        </p:spPr>
      </p:pic>
      <p:pic>
        <p:nvPicPr>
          <p:cNvPr id="12" name="Picture 11" descr="A picture containing sitting, blue, monitor, white&#10;&#10;Description automatically generated">
            <a:extLst>
              <a:ext uri="{FF2B5EF4-FFF2-40B4-BE49-F238E27FC236}">
                <a16:creationId xmlns:a16="http://schemas.microsoft.com/office/drawing/2014/main" id="{B019BF3D-FC63-4A29-9321-6FFC31D7C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1365" y="3014297"/>
            <a:ext cx="1065526" cy="10655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E22DCB-3F5D-4506-9E02-D2469831D33E}"/>
              </a:ext>
            </a:extLst>
          </p:cNvPr>
          <p:cNvSpPr txBox="1"/>
          <p:nvPr/>
        </p:nvSpPr>
        <p:spPr>
          <a:xfrm>
            <a:off x="2883130" y="4808145"/>
            <a:ext cx="4799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Sources: Tor Project, </a:t>
            </a:r>
            <a:r>
              <a:rPr lang="en-US" sz="1200">
                <a:latin typeface="Source Sans Pro" panose="020B0503030403020204" pitchFamily="34" charset="0"/>
                <a:ea typeface="Source Sans Pro" panose="020B0503030403020204" pitchFamily="34" charset="0"/>
              </a:rPr>
              <a:t>OnionScan, 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Scrapy, Privoxy, Redis</a:t>
            </a:r>
          </a:p>
        </p:txBody>
      </p:sp>
      <p:pic>
        <p:nvPicPr>
          <p:cNvPr id="1026" name="Picture 2" descr="Elasticsearch Icon - Free Download, PNG and Vector">
            <a:extLst>
              <a:ext uri="{FF2B5EF4-FFF2-40B4-BE49-F238E27FC236}">
                <a16:creationId xmlns:a16="http://schemas.microsoft.com/office/drawing/2014/main" id="{3DB038DC-35AF-4B4F-8658-ED615BF2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046" y="816078"/>
            <a:ext cx="1170156" cy="117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368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406974"/>
            <a:ext cx="5486787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6.</a:t>
            </a:r>
            <a:br>
              <a:rPr lang="en-US" sz="72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</a:br>
            <a:r>
              <a:rPr lang="en-US" sz="45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OpSec? What’s that?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8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What is OpSec?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Actions taken to ensure that information leakage doesn’t compromise you or your operations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Derived from US military – Operational Security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PII – Personally Identifiable Information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Not just a process – a mindset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OpSec is Hard</a:t>
            </a:r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2" name="Picture 1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FF07734-BDCF-4DDA-8493-29E36F177E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60"/>
          <a:stretch/>
        </p:blipFill>
        <p:spPr>
          <a:xfrm>
            <a:off x="6030410" y="2143992"/>
            <a:ext cx="2497853" cy="280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7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Maintaining OpSec in your lifestyle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Use VM/Lab or an isolated system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Use Tor over SOCKS or VPN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Change Time zones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Never talk about your work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Maintain different persona 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Take extensive notes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Use password manager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2" name="Picture 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5BFF49D-6C84-4ECF-AD08-1556904CA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59586"/>
            <a:ext cx="4294208" cy="286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6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2406974"/>
            <a:ext cx="5832600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1.</a:t>
            </a:r>
            <a:b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</a:br>
            <a:r>
              <a:rPr lang="en-US" sz="45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Introduction to the Dark Web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29890" y="1991850"/>
            <a:ext cx="4296978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7.</a:t>
            </a:r>
            <a:br>
              <a:rPr lang="en-US" sz="72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</a:br>
            <a:r>
              <a:rPr lang="en-US" sz="45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Case Study</a:t>
            </a:r>
            <a:endParaRPr sz="4403" dirty="0"/>
          </a:p>
        </p:txBody>
      </p:sp>
    </p:spTree>
    <p:extLst>
      <p:ext uri="{BB962C8B-B14F-4D97-AF65-F5344CB8AC3E}">
        <p14:creationId xmlns:p14="http://schemas.microsoft.com/office/powerpoint/2010/main" val="2130839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All World Cards 1M Credit Cards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4" name="Picture 3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34B1D5A6-5FCF-4EDD-AE89-C6305777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010720"/>
            <a:ext cx="7733489" cy="3494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984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Type of Data Leaked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" name="Google Shape;111;p17">
            <a:extLst>
              <a:ext uri="{FF2B5EF4-FFF2-40B4-BE49-F238E27FC236}">
                <a16:creationId xmlns:a16="http://schemas.microsoft.com/office/drawing/2014/main" id="{001CE69A-6EF5-44A7-84BE-F2C4CD2EC5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CC number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CVV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Name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Country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Address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Email/Phone</a:t>
            </a:r>
          </a:p>
        </p:txBody>
      </p:sp>
    </p:spTree>
    <p:extLst>
      <p:ext uri="{BB962C8B-B14F-4D97-AF65-F5344CB8AC3E}">
        <p14:creationId xmlns:p14="http://schemas.microsoft.com/office/powerpoint/2010/main" val="637186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Affected Banks/Countries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E3CC56-5DD9-4C11-9F05-5DA77DE3D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00" y="1128035"/>
            <a:ext cx="8171234" cy="1709632"/>
          </a:xfrm>
          <a:prstGeom prst="rect">
            <a:avLst/>
          </a:prstGeom>
        </p:spPr>
      </p:pic>
      <p:pic>
        <p:nvPicPr>
          <p:cNvPr id="8" name="Picture 7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FB1A02B4-FAA2-4DCB-BE2D-108D68EF1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00" y="3025024"/>
            <a:ext cx="8378967" cy="18103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B1A344-08F3-4A99-891F-A129ACE5BD91}"/>
              </a:ext>
            </a:extLst>
          </p:cNvPr>
          <p:cNvSpPr txBox="1"/>
          <p:nvPr/>
        </p:nvSpPr>
        <p:spPr>
          <a:xfrm>
            <a:off x="2937750" y="4701212"/>
            <a:ext cx="5019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Source: https://blog.cyble.com/2021/08/08/one-million-credit-cards-leaked-in-a-cybercrime-forum-for-free/</a:t>
            </a:r>
          </a:p>
        </p:txBody>
      </p:sp>
    </p:spTree>
    <p:extLst>
      <p:ext uri="{BB962C8B-B14F-4D97-AF65-F5344CB8AC3E}">
        <p14:creationId xmlns:p14="http://schemas.microsoft.com/office/powerpoint/2010/main" val="1102774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29890" y="1991850"/>
            <a:ext cx="3294915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-US" sz="60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8.</a:t>
            </a:r>
            <a:br>
              <a:rPr lang="en-US" sz="72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</a:br>
            <a:r>
              <a:rPr lang="en-US" sz="4500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Conclusion</a:t>
            </a:r>
            <a:endParaRPr sz="4403" dirty="0"/>
          </a:p>
        </p:txBody>
      </p:sp>
    </p:spTree>
    <p:extLst>
      <p:ext uri="{BB962C8B-B14F-4D97-AF65-F5344CB8AC3E}">
        <p14:creationId xmlns:p14="http://schemas.microsoft.com/office/powerpoint/2010/main" val="4015017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What we discussed so far?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Types of web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Misconceptions of Dark web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Why Dark web is important to monitor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Skills needed to perform Dark Web monitoring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OSINT, HUMINT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OSINT tools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Methods to create your own scripts</a:t>
            </a:r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2011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I don’t know how to conclude but..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Dark Web monitoring is hard but worth the effort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Keep OpSec in mind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Look at more than one resource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Takes a lot of resources and team effort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It can be fun if you enjoy research and investigations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9692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How to protect yourself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Search on surface web to identify the information available 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Utilize services like </a:t>
            </a:r>
            <a:r>
              <a:rPr lang="en-US" sz="2200" dirty="0" err="1"/>
              <a:t>AmIBreached</a:t>
            </a:r>
            <a:r>
              <a:rPr lang="en-US" sz="2200" dirty="0"/>
              <a:t> or </a:t>
            </a:r>
            <a:r>
              <a:rPr lang="en-US" sz="2200" dirty="0" err="1"/>
              <a:t>HaveIBeenPwned</a:t>
            </a:r>
            <a:r>
              <a:rPr lang="en-US" sz="2200" dirty="0"/>
              <a:t> to see how much data is exposed</a:t>
            </a:r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BCABB7-1D89-4B9D-9DEE-50BADAE515ED}"/>
              </a:ext>
            </a:extLst>
          </p:cNvPr>
          <p:cNvSpPr txBox="1"/>
          <p:nvPr/>
        </p:nvSpPr>
        <p:spPr>
          <a:xfrm>
            <a:off x="2365120" y="4587047"/>
            <a:ext cx="5241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Source: https://haveibeenpwned.com/, https://www.amibreached.com/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13B7F-E298-484E-A9BD-C1B3FEEA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26" y="2571750"/>
            <a:ext cx="3548280" cy="1234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743321-C85B-4F6B-B31B-2A22819E8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651" y="2489312"/>
            <a:ext cx="3456856" cy="1707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954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Resources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Read White papers &amp; blogs from different security organizations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Follow people on LinkedIn and Twitter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Follow hashtags - #darkweb, #threatintelligence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Search Terms – </a:t>
            </a:r>
            <a:r>
              <a:rPr lang="en-US" sz="2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darkweb</a:t>
            </a: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tor, </a:t>
            </a:r>
            <a:r>
              <a:rPr lang="en-US" sz="2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deepweb</a:t>
            </a: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cybercrime forums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OSINT Framework -  https://osintframework.com/</a:t>
            </a:r>
          </a:p>
          <a:p>
            <a:pPr>
              <a:spcBef>
                <a:spcPts val="0"/>
              </a:spcBef>
            </a:pPr>
            <a:r>
              <a:rPr lang="en-US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OSINT Combine Dark Web Searching - https://www.osintcombine.com/post/dark-web-searching</a:t>
            </a:r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590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Resources (Contd.)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dirty="0"/>
              <a:t>Jake </a:t>
            </a:r>
            <a:r>
              <a:rPr lang="en-US" sz="2200" dirty="0" err="1"/>
              <a:t>Creps</a:t>
            </a:r>
            <a:r>
              <a:rPr lang="en-US" sz="2200" dirty="0"/>
              <a:t> Blog - https://jakecreps.com/2019/05/16/osint-tools-for-the-dark-web/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SANS Cyber Defense Forum - Automating Threat Hunting on the Dark Web and other nitty-gritty things talk by Apurv Singh Gautam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DEFCON Recon Village - </a:t>
            </a:r>
            <a:r>
              <a:rPr lang="en-US" sz="2200" dirty="0" err="1"/>
              <a:t>Ambly</a:t>
            </a:r>
            <a:r>
              <a:rPr lang="en-US" sz="2200" dirty="0"/>
              <a:t> the Smart Darknet Spider talk by </a:t>
            </a:r>
            <a:r>
              <a:rPr lang="en-US" sz="2200" dirty="0" err="1"/>
              <a:t>Cytisus</a:t>
            </a:r>
            <a:r>
              <a:rPr lang="en-US" sz="2200" dirty="0"/>
              <a:t> Eurydice (@levitannin)</a:t>
            </a:r>
          </a:p>
          <a:p>
            <a:pPr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494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Clear Web? Deep Web? Dark Web?</a:t>
            </a:r>
            <a:endParaRPr sz="3200" b="1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CA2679B8-495F-43E0-BA51-07C25DEA2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018" y="1012464"/>
            <a:ext cx="4115964" cy="3934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E2D550-2B5D-436A-9CC5-E93C0EE5031E}"/>
              </a:ext>
            </a:extLst>
          </p:cNvPr>
          <p:cNvSpPr txBox="1"/>
          <p:nvPr/>
        </p:nvSpPr>
        <p:spPr>
          <a:xfrm>
            <a:off x="3295226" y="4903787"/>
            <a:ext cx="2814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UC San Diego Library</a:t>
            </a:r>
          </a:p>
        </p:txBody>
      </p:sp>
    </p:spTree>
    <p:extLst>
      <p:ext uri="{BB962C8B-B14F-4D97-AF65-F5344CB8AC3E}">
        <p14:creationId xmlns:p14="http://schemas.microsoft.com/office/powerpoint/2010/main" val="227745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>
            <a:spLocks noGrp="1"/>
          </p:cNvSpPr>
          <p:nvPr>
            <p:ph type="ctrTitle" idx="4294967295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Century Gothic"/>
              </a:rPr>
              <a:t>Thanks!</a:t>
            </a:r>
            <a:endParaRPr sz="6600" b="1" dirty="0"/>
          </a:p>
        </p:txBody>
      </p:sp>
      <p:sp>
        <p:nvSpPr>
          <p:cNvPr id="375" name="Google Shape;375;p35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1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376" name="Google Shape;376;p35"/>
          <p:cNvSpPr txBox="1">
            <a:spLocks noGrp="1"/>
          </p:cNvSpPr>
          <p:nvPr>
            <p:ph type="body" idx="4294967295"/>
          </p:nvPr>
        </p:nvSpPr>
        <p:spPr>
          <a:xfrm>
            <a:off x="685800" y="2612494"/>
            <a:ext cx="6400800" cy="1708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/>
              <a:t>You can contact me at: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/>
              <a:t>Twitter: @ASG_Sc0rpi0n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/>
              <a:t>LinkedIn: /in/apurvsinghgautam</a:t>
            </a:r>
          </a:p>
        </p:txBody>
      </p:sp>
      <p:sp>
        <p:nvSpPr>
          <p:cNvPr id="377" name="Google Shape;377;p3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5" name="Picture 4" descr="A person standing in front of a mirror&#10;&#10;Description automatically generated">
            <a:extLst>
              <a:ext uri="{FF2B5EF4-FFF2-40B4-BE49-F238E27FC236}">
                <a16:creationId xmlns:a16="http://schemas.microsoft.com/office/drawing/2014/main" id="{B13B7252-F8FC-4017-92EC-0CAA59860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273" y="1828844"/>
            <a:ext cx="3178371" cy="17798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Accessing the Dark Web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Tor /I2P/ZeroNet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.onion domains/.i2p domains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Traffic through relays</a:t>
            </a:r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78CAB215-4E05-4984-8972-9FDEB84C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848" y="1058457"/>
            <a:ext cx="1313464" cy="79355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D66C191-4F09-40A5-ACC2-43D02CD7C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1885" y="1999075"/>
            <a:ext cx="1981199" cy="500062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BF42F53-565C-4269-BB3E-44009C104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09" y="2268697"/>
            <a:ext cx="5417371" cy="22263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36120A-C3F8-49D2-86DD-F753EC58CBC9}"/>
              </a:ext>
            </a:extLst>
          </p:cNvPr>
          <p:cNvSpPr txBox="1"/>
          <p:nvPr/>
        </p:nvSpPr>
        <p:spPr>
          <a:xfrm>
            <a:off x="2650330" y="4769284"/>
            <a:ext cx="4450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Sources: Hotspot Shield, Tor Project, I2P Project, ZeroNet</a:t>
            </a:r>
          </a:p>
        </p:txBody>
      </p:sp>
      <p:pic>
        <p:nvPicPr>
          <p:cNvPr id="4" name="Picture 3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C50C587F-8A12-49E9-87EA-3F8855B60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897" y="1999075"/>
            <a:ext cx="687507" cy="972249"/>
          </a:xfrm>
          <a:prstGeom prst="rect">
            <a:avLst/>
          </a:prstGeom>
        </p:spPr>
      </p:pic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726E2A-F3EE-41EB-A3DE-0CD3E635D9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80" y="3113034"/>
            <a:ext cx="3241812" cy="117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24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What’s all the Hype? Good..Bad..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Hype</a:t>
            </a:r>
          </a:p>
          <a:p>
            <a:pPr lvl="1"/>
            <a:r>
              <a:rPr lang="en-US" sz="2200" dirty="0"/>
              <a:t>Vast and mysterious part of the Internet</a:t>
            </a:r>
          </a:p>
          <a:p>
            <a:pPr lvl="1"/>
            <a:r>
              <a:rPr lang="en-US" sz="2200" dirty="0"/>
              <a:t>Place for cybercriminals only</a:t>
            </a:r>
          </a:p>
          <a:p>
            <a:pPr lvl="1"/>
            <a:r>
              <a:rPr lang="en-US" sz="2200" dirty="0"/>
              <a:t>Illegal to access the Dark Web</a:t>
            </a:r>
          </a:p>
          <a:p>
            <a:r>
              <a:rPr lang="en-US" sz="2200" dirty="0"/>
              <a:t>Reality</a:t>
            </a:r>
          </a:p>
          <a:p>
            <a:pPr lvl="1"/>
            <a:r>
              <a:rPr lang="en-US" sz="2200" dirty="0"/>
              <a:t>Few reachable onion domains</a:t>
            </a:r>
          </a:p>
          <a:p>
            <a:pPr lvl="1"/>
            <a:r>
              <a:rPr lang="en-US" sz="2200" dirty="0"/>
              <a:t>Uptime isn’t ideal</a:t>
            </a:r>
          </a:p>
          <a:p>
            <a:pPr lvl="1"/>
            <a:r>
              <a:rPr lang="en-US" sz="2200" dirty="0"/>
              <a:t>Useful for free expression in few countries</a:t>
            </a:r>
          </a:p>
          <a:p>
            <a:pPr lvl="1"/>
            <a:r>
              <a:rPr lang="en-US" sz="2200" dirty="0"/>
              <a:t>Popular sites like Facebook, NYTimes, etc.</a:t>
            </a:r>
          </a:p>
          <a:p>
            <a:pPr lvl="1"/>
            <a:r>
              <a:rPr lang="en-US" sz="2200" dirty="0"/>
              <a:t>Legal to access the Dark Web</a:t>
            </a:r>
          </a:p>
          <a:p>
            <a:pPr lvl="1"/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  <a:p>
            <a:pPr lvl="0">
              <a:spcBef>
                <a:spcPts val="0"/>
              </a:spcBef>
            </a:pPr>
            <a:endParaRPr lang="en-US" sz="2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8016F4F9-09DC-43B7-99B7-003FA1527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823" y="1714903"/>
            <a:ext cx="1850718" cy="27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27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lvl="0"/>
            <a:r>
              <a:rPr lang="en-US" sz="3200" b="1" dirty="0"/>
              <a:t>Sites Examples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fld id="{00000000-1234-1234-1234-123412341234}" type="slidenum">
              <a:rPr lang="en" smtClean="0"/>
              <a:pPr algn="r"/>
              <a:t>8</a:t>
            </a:fld>
            <a:endParaRPr lang="en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DE2FE8-62FE-4A5E-9DC4-A8B4308D7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035969"/>
            <a:ext cx="5829300" cy="1071563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DF2FE2-76E9-47AA-9E14-7E7216B6C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80" y="1563566"/>
            <a:ext cx="5857875" cy="170021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72EF11-F79A-41DA-8BD0-AB83FC6F3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150" y="1200818"/>
            <a:ext cx="4071938" cy="1300163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DBDF24-11C4-4C48-B72D-CC10061A4B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506" y="2791375"/>
            <a:ext cx="5614988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22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/>
              <a:t>Types of Information Sold?</a:t>
            </a:r>
            <a:endParaRPr sz="32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06671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200" dirty="0"/>
              <a:t>Personal health Records (PHI)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Social Security Numbers (SSNs)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Exposed codebases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Personally Identifiable Information (PII)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Email Password details</a:t>
            </a:r>
          </a:p>
          <a:p>
            <a:pPr lvl="0">
              <a:spcBef>
                <a:spcPts val="0"/>
              </a:spcBef>
            </a:pPr>
            <a:r>
              <a:rPr lang="en-US" sz="2200" dirty="0"/>
              <a:t>Financial data like credit cards, accounts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048573-691C-4552-B37C-BD259B032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97" y="2000174"/>
            <a:ext cx="2488419" cy="2126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1EF38B-7D33-4EDB-9BA2-1A9F97134399}"/>
              </a:ext>
            </a:extLst>
          </p:cNvPr>
          <p:cNvSpPr txBox="1"/>
          <p:nvPr/>
        </p:nvSpPr>
        <p:spPr>
          <a:xfrm>
            <a:off x="6124197" y="4244941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Image Source: Intsights</a:t>
            </a:r>
          </a:p>
        </p:txBody>
      </p:sp>
    </p:spTree>
    <p:extLst>
      <p:ext uri="{BB962C8B-B14F-4D97-AF65-F5344CB8AC3E}">
        <p14:creationId xmlns:p14="http://schemas.microsoft.com/office/powerpoint/2010/main" val="2439200551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2078</Words>
  <Application>Microsoft Office PowerPoint</Application>
  <PresentationFormat>On-screen Show (16:9)</PresentationFormat>
  <Paragraphs>383</Paragraphs>
  <Slides>50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Roboto Slab</vt:lpstr>
      <vt:lpstr>Arial</vt:lpstr>
      <vt:lpstr>Source Sans Pro</vt:lpstr>
      <vt:lpstr>Arial</vt:lpstr>
      <vt:lpstr>Century Gothic</vt:lpstr>
      <vt:lpstr>Calibri</vt:lpstr>
      <vt:lpstr>Cordelia template</vt:lpstr>
      <vt:lpstr>Dark Web Monitoring: Everything you need to know</vt:lpstr>
      <vt:lpstr>$whoami</vt:lpstr>
      <vt:lpstr>Agenda</vt:lpstr>
      <vt:lpstr>1. Introduction to the Dark Web</vt:lpstr>
      <vt:lpstr>Clear Web? Deep Web? Dark Web?</vt:lpstr>
      <vt:lpstr>Accessing the Dark Web</vt:lpstr>
      <vt:lpstr>What’s all the Hype? Good..Bad..</vt:lpstr>
      <vt:lpstr>Sites Examples</vt:lpstr>
      <vt:lpstr>Types of Information Sold?</vt:lpstr>
      <vt:lpstr>Cost of products?</vt:lpstr>
      <vt:lpstr>Product/Service Examples</vt:lpstr>
      <vt:lpstr>2. Why focusing on the Dark Web</vt:lpstr>
      <vt:lpstr>Why So Serious (Eh! Important)?</vt:lpstr>
      <vt:lpstr>Why should you care?</vt:lpstr>
      <vt:lpstr>Why should you care?</vt:lpstr>
      <vt:lpstr>Why should you care?</vt:lpstr>
      <vt:lpstr>3. Methodology and Skills</vt:lpstr>
      <vt:lpstr>What skills you need?</vt:lpstr>
      <vt:lpstr>4. People Skills</vt:lpstr>
      <vt:lpstr>OSINT</vt:lpstr>
      <vt:lpstr>HUMINT</vt:lpstr>
      <vt:lpstr>5. Technology Skills</vt:lpstr>
      <vt:lpstr>Setting up a Lab</vt:lpstr>
      <vt:lpstr>Readily Available Tools</vt:lpstr>
      <vt:lpstr>Search Engine Tools</vt:lpstr>
      <vt:lpstr>Onionsearch </vt:lpstr>
      <vt:lpstr>Onionsearch (Contd.)</vt:lpstr>
      <vt:lpstr>Onion Link Collection Tools</vt:lpstr>
      <vt:lpstr>Hunchly</vt:lpstr>
      <vt:lpstr>Onion Link Scan Tools</vt:lpstr>
      <vt:lpstr>OnionScan</vt:lpstr>
      <vt:lpstr>Onion Link Scraping Tools</vt:lpstr>
      <vt:lpstr>OnionIngestor</vt:lpstr>
      <vt:lpstr>OnionIngestor (Contd.) </vt:lpstr>
      <vt:lpstr>OnionIngestor (Contd.)</vt:lpstr>
      <vt:lpstr>Create your own tools</vt:lpstr>
      <vt:lpstr>6. OpSec? What’s that?</vt:lpstr>
      <vt:lpstr>What is OpSec?</vt:lpstr>
      <vt:lpstr>Maintaining OpSec in your lifestyle</vt:lpstr>
      <vt:lpstr>7. Case Study</vt:lpstr>
      <vt:lpstr>All World Cards 1M Credit Cards</vt:lpstr>
      <vt:lpstr>Type of Data Leaked</vt:lpstr>
      <vt:lpstr>Affected Banks/Countries</vt:lpstr>
      <vt:lpstr>8. Conclusion</vt:lpstr>
      <vt:lpstr>What we discussed so far?</vt:lpstr>
      <vt:lpstr>I don’t know how to conclude but..</vt:lpstr>
      <vt:lpstr>How to protect yourself</vt:lpstr>
      <vt:lpstr>Resources</vt:lpstr>
      <vt:lpstr>Resources (Contd.)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Threat Hunting on Dark Web and other nitty-gritty things</dc:title>
  <cp:lastModifiedBy>Gautam, Apurv Singh</cp:lastModifiedBy>
  <cp:revision>486</cp:revision>
  <dcterms:modified xsi:type="dcterms:W3CDTF">2021-10-09T14:32:42Z</dcterms:modified>
</cp:coreProperties>
</file>